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31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3B91133-B010-4AC6-A9B4-0F5938A2AF04}" type="datetimeFigureOut">
              <a:rPr lang="en-US" smtClean="0"/>
              <a:pPr/>
              <a:t>12/8/2020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2DBD83F-094E-434A-997D-CC50514C70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1928802"/>
            <a:ext cx="8286808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/>
              <a:t>Asymmetric medial </a:t>
            </a:r>
            <a:r>
              <a:rPr lang="en-IN" b="1" dirty="0"/>
              <a:t>rectus recession in Bilateral </a:t>
            </a:r>
            <a:r>
              <a:rPr lang="en-IN" b="1" dirty="0" err="1"/>
              <a:t>esotropic</a:t>
            </a:r>
            <a:r>
              <a:rPr lang="en-IN" b="1" dirty="0"/>
              <a:t> </a:t>
            </a:r>
            <a:r>
              <a:rPr lang="en-IN" b="1" dirty="0" err="1"/>
              <a:t>Duanes</a:t>
            </a:r>
            <a:r>
              <a:rPr lang="en-IN" b="1"/>
              <a:t> </a:t>
            </a:r>
            <a:r>
              <a:rPr lang="en-IN" b="1" smtClean="0"/>
              <a:t>Retraction Syndrome</a:t>
            </a:r>
            <a:r>
              <a:rPr lang="en-IN" dirty="0"/>
              <a:t/>
            </a:r>
            <a:br>
              <a:rPr lang="en-IN" dirty="0"/>
            </a:br>
            <a:r>
              <a:rPr lang="en-IN" b="1" dirty="0"/>
              <a:t/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76" y="3714752"/>
            <a:ext cx="7072362" cy="1285884"/>
          </a:xfrm>
        </p:spPr>
        <p:txBody>
          <a:bodyPr>
            <a:normAutofit fontScale="92500"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Dr </a:t>
            </a:r>
            <a:r>
              <a:rPr lang="en-US" sz="2200" b="1" dirty="0" err="1" smtClean="0">
                <a:solidFill>
                  <a:schemeClr val="tx1"/>
                </a:solidFill>
              </a:rPr>
              <a:t>Smita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Kapoor</a:t>
            </a:r>
            <a:endParaRPr lang="en-US" sz="2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Consultant </a:t>
            </a:r>
            <a:r>
              <a:rPr lang="en-US" sz="2200" b="1" dirty="0" err="1" smtClean="0">
                <a:solidFill>
                  <a:schemeClr val="tx1"/>
                </a:solidFill>
              </a:rPr>
              <a:t>Paediatric</a:t>
            </a:r>
            <a:r>
              <a:rPr lang="en-US" sz="2200" b="1" dirty="0" smtClean="0">
                <a:solidFill>
                  <a:schemeClr val="tx1"/>
                </a:solidFill>
              </a:rPr>
              <a:t> Ophthalmology &amp; Strabismus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Vision Eye </a:t>
            </a:r>
            <a:r>
              <a:rPr lang="en-US" sz="2200" b="1" dirty="0" err="1" smtClean="0">
                <a:solidFill>
                  <a:schemeClr val="tx1"/>
                </a:solidFill>
              </a:rPr>
              <a:t>Centres</a:t>
            </a:r>
            <a:r>
              <a:rPr lang="en-US" sz="2200" b="1" dirty="0" smtClean="0">
                <a:solidFill>
                  <a:schemeClr val="tx1"/>
                </a:solidFill>
              </a:rPr>
              <a:t>, New Delhi</a:t>
            </a:r>
            <a:endParaRPr lang="en-IN" sz="2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CLINICAL PRESENTATION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14282" y="1857364"/>
            <a:ext cx="578647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§"/>
            </a:pPr>
            <a:endParaRPr lang="en-US" sz="2000" dirty="0" smtClean="0"/>
          </a:p>
          <a:p>
            <a:pPr algn="ctr">
              <a:buFont typeface="Wingdings" pitchFamily="2" charset="2"/>
              <a:buChar char="§"/>
            </a:pPr>
            <a:r>
              <a:rPr lang="en-US" sz="2000" dirty="0" smtClean="0"/>
              <a:t>35 YEAR OLD MALE</a:t>
            </a:r>
          </a:p>
          <a:p>
            <a:pPr algn="ctr">
              <a:buFont typeface="Wingdings" pitchFamily="2" charset="2"/>
              <a:buChar char="§"/>
            </a:pPr>
            <a:r>
              <a:rPr lang="en-US" sz="2000" dirty="0" smtClean="0"/>
              <a:t>HISTORY OF SQUINTING SINCE BIRTH</a:t>
            </a:r>
          </a:p>
          <a:p>
            <a:pPr algn="ctr">
              <a:buFont typeface="Wingdings" pitchFamily="2" charset="2"/>
              <a:buChar char="§"/>
            </a:pPr>
            <a:r>
              <a:rPr lang="en-US" sz="2000" dirty="0" smtClean="0"/>
              <a:t>VISUAL ACUITY 6/6,N6 (BOTH EYES)</a:t>
            </a:r>
            <a:endParaRPr lang="en-US" sz="2000" dirty="0"/>
          </a:p>
          <a:p>
            <a:pPr algn="ctr">
              <a:buFont typeface="Wingdings" pitchFamily="2" charset="2"/>
              <a:buChar char="§"/>
            </a:pPr>
            <a:r>
              <a:rPr lang="en-US" sz="2000" dirty="0" smtClean="0"/>
              <a:t>ANTERIOR SEGMENT NORMAL (BOTH EYES)</a:t>
            </a:r>
          </a:p>
          <a:p>
            <a:pPr algn="ctr">
              <a:buFont typeface="Wingdings" pitchFamily="2" charset="2"/>
              <a:buChar char="§"/>
            </a:pPr>
            <a:r>
              <a:rPr lang="en-US" sz="2000" dirty="0" smtClean="0"/>
              <a:t>FUNDUS NORMAL (BOTH EYES)</a:t>
            </a:r>
          </a:p>
          <a:p>
            <a:pPr algn="ctr">
              <a:buFont typeface="Wingdings" pitchFamily="2" charset="2"/>
              <a:buChar char="§"/>
            </a:pPr>
            <a:r>
              <a:rPr lang="en-US" sz="2000" dirty="0" smtClean="0"/>
              <a:t>PRISM COVER TEST –  35 PD ET (PRIMARY GAZE)</a:t>
            </a:r>
          </a:p>
          <a:p>
            <a:pPr algn="ctr">
              <a:buFont typeface="Wingdings" pitchFamily="2" charset="2"/>
              <a:buChar char="§"/>
            </a:pPr>
            <a:r>
              <a:rPr lang="en-US" sz="2000" dirty="0" smtClean="0"/>
              <a:t>WFDT – BSV PRESENT (FACE TURN)</a:t>
            </a:r>
          </a:p>
          <a:p>
            <a:pPr algn="ctr"/>
            <a:r>
              <a:rPr lang="en-US" sz="2000" dirty="0" smtClean="0"/>
              <a:t>                                LE SUPPRESSION (STRIAGHT)</a:t>
            </a:r>
          </a:p>
          <a:p>
            <a:pPr>
              <a:buFont typeface="Wingdings" pitchFamily="2" charset="2"/>
              <a:buChar char="§"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6143636" y="1285860"/>
            <a:ext cx="2428892" cy="4572032"/>
            <a:chOff x="357158" y="1361058"/>
            <a:chExt cx="1785950" cy="3286149"/>
          </a:xfrm>
        </p:grpSpPr>
        <p:pic>
          <p:nvPicPr>
            <p:cNvPr id="5" name="Picture 2" descr="C:\Users\Dell\Desktop\New Squint folders\DRS\20200210_120837.jpg"/>
            <p:cNvPicPr>
              <a:picLocks noChangeAspect="1" noChangeArrowheads="1"/>
            </p:cNvPicPr>
            <p:nvPr/>
          </p:nvPicPr>
          <p:blipFill>
            <a:blip r:embed="rId2" cstate="print"/>
            <a:srcRect l="38256" t="22182" r="39643" b="47318"/>
            <a:stretch>
              <a:fillRect/>
            </a:stretch>
          </p:blipFill>
          <p:spPr bwMode="auto">
            <a:xfrm>
              <a:off x="357158" y="1361058"/>
              <a:ext cx="1785950" cy="3286149"/>
            </a:xfrm>
            <a:prstGeom prst="rect">
              <a:avLst/>
            </a:prstGeom>
            <a:noFill/>
          </p:spPr>
        </p:pic>
        <p:sp>
          <p:nvSpPr>
            <p:cNvPr id="6" name="Oval 5"/>
            <p:cNvSpPr/>
            <p:nvPr/>
          </p:nvSpPr>
          <p:spPr>
            <a:xfrm>
              <a:off x="928662" y="2928934"/>
              <a:ext cx="785818" cy="7858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/>
          <p:cNvSpPr/>
          <p:nvPr/>
        </p:nvSpPr>
        <p:spPr>
          <a:xfrm>
            <a:off x="5902407" y="5929330"/>
            <a:ext cx="283558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 FACE TURN TO LEFT SIDE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4282" y="285728"/>
          <a:ext cx="857256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80"/>
                <a:gridCol w="4286280"/>
              </a:tblGrid>
              <a:tr h="2232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PALPEBRAL FISSURE WIDTH</a:t>
                      </a:r>
                      <a:endParaRPr lang="en-IN" sz="1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243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</a:t>
                      </a:r>
                      <a:r>
                        <a:rPr lang="en-US" baseline="0" dirty="0" smtClean="0"/>
                        <a:t> -</a:t>
                      </a:r>
                      <a:r>
                        <a:rPr lang="en-US" dirty="0" smtClean="0"/>
                        <a:t> 11 MM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 - 8 MM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710321"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RE </a:t>
                      </a:r>
                      <a:r>
                        <a:rPr lang="en-US" sz="1200" dirty="0" smtClean="0"/>
                        <a:t>(ON ADDUCTION) </a:t>
                      </a:r>
                      <a:r>
                        <a:rPr lang="en-US" sz="1800" baseline="0" dirty="0" smtClean="0"/>
                        <a:t> - </a:t>
                      </a:r>
                      <a:r>
                        <a:rPr lang="en-US" sz="1800" dirty="0" smtClean="0"/>
                        <a:t>7 MM</a:t>
                      </a:r>
                      <a:endParaRPr lang="en-IN" sz="1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LE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1200" dirty="0" smtClean="0"/>
                        <a:t>(ON ADDUCTION) </a:t>
                      </a:r>
                      <a:r>
                        <a:rPr lang="en-US" sz="1800" dirty="0" smtClean="0"/>
                        <a:t> - 7 MM</a:t>
                      </a:r>
                      <a:endParaRPr lang="en-IN" sz="1800" dirty="0" smtClean="0"/>
                    </a:p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088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 </a:t>
                      </a:r>
                      <a:r>
                        <a:rPr lang="en-US" sz="1200" dirty="0" smtClean="0"/>
                        <a:t>(ON ABDUCTION) -</a:t>
                      </a:r>
                      <a:r>
                        <a:rPr lang="en-US" dirty="0" smtClean="0"/>
                        <a:t>13 MM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LE </a:t>
                      </a:r>
                      <a:r>
                        <a:rPr lang="en-US" sz="1200" dirty="0" smtClean="0"/>
                        <a:t>(ON ABDUCTION) </a:t>
                      </a:r>
                      <a:r>
                        <a:rPr lang="en-US" sz="1200" baseline="0" dirty="0" smtClean="0"/>
                        <a:t> -</a:t>
                      </a:r>
                      <a:r>
                        <a:rPr lang="en-US" dirty="0" smtClean="0"/>
                        <a:t> 13 MM</a:t>
                      </a:r>
                      <a:endParaRPr lang="en-IN" dirty="0" smtClean="0"/>
                    </a:p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1928794" y="2714620"/>
            <a:ext cx="4929222" cy="1691526"/>
            <a:chOff x="1928794" y="2857496"/>
            <a:chExt cx="4929222" cy="1691526"/>
          </a:xfrm>
        </p:grpSpPr>
        <p:pic>
          <p:nvPicPr>
            <p:cNvPr id="5" name="Picture 3" descr="C:\Users\Dell\Desktop\New Squint folders\DRS\20200210_120854.jpg"/>
            <p:cNvPicPr>
              <a:picLocks noChangeAspect="1" noChangeArrowheads="1"/>
            </p:cNvPicPr>
            <p:nvPr/>
          </p:nvPicPr>
          <p:blipFill>
            <a:blip r:embed="rId2" cstate="print"/>
            <a:srcRect l="24306" t="29091" r="30157" b="50782"/>
            <a:stretch>
              <a:fillRect/>
            </a:stretch>
          </p:blipFill>
          <p:spPr bwMode="auto">
            <a:xfrm>
              <a:off x="1928794" y="2857496"/>
              <a:ext cx="2508531" cy="16819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" name="Picture 4" descr="C:\Users\Dell\Desktop\New Squint folders\DRS\20200210_120850.jpg"/>
            <p:cNvPicPr>
              <a:picLocks noChangeAspect="1" noChangeArrowheads="1"/>
            </p:cNvPicPr>
            <p:nvPr/>
          </p:nvPicPr>
          <p:blipFill>
            <a:blip r:embed="rId3" cstate="print"/>
            <a:srcRect l="26338" t="27161" r="25925" b="50617"/>
            <a:stretch>
              <a:fillRect/>
            </a:stretch>
          </p:blipFill>
          <p:spPr bwMode="auto">
            <a:xfrm>
              <a:off x="4500562" y="2884277"/>
              <a:ext cx="2357454" cy="166474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3571868" y="4143380"/>
              <a:ext cx="285752" cy="1588"/>
            </a:xfrm>
            <a:prstGeom prst="straightConnector1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5078246" y="4137200"/>
              <a:ext cx="273392" cy="1588"/>
            </a:xfrm>
            <a:prstGeom prst="straightConnector1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151440" y="4643446"/>
            <a:ext cx="6621784" cy="1571636"/>
            <a:chOff x="1151440" y="4643446"/>
            <a:chExt cx="6621784" cy="1571636"/>
          </a:xfrm>
        </p:grpSpPr>
        <p:pic>
          <p:nvPicPr>
            <p:cNvPr id="7" name="Picture 5" descr="C:\Users\Dell\Desktop\New Squint folders\DRS\20200210_120901.jpg"/>
            <p:cNvPicPr>
              <a:picLocks noChangeAspect="1" noChangeArrowheads="1"/>
            </p:cNvPicPr>
            <p:nvPr/>
          </p:nvPicPr>
          <p:blipFill>
            <a:blip r:embed="rId4" cstate="print"/>
            <a:srcRect l="5704" t="27092" r="22051" b="50094"/>
            <a:stretch>
              <a:fillRect/>
            </a:stretch>
          </p:blipFill>
          <p:spPr bwMode="auto">
            <a:xfrm>
              <a:off x="1151440" y="4643446"/>
              <a:ext cx="3280846" cy="1571636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8" name="Picture 6" descr="C:\Users\Dell\Desktop\New Squint folders\DRS\20200210_120908.jpg"/>
            <p:cNvPicPr>
              <a:picLocks noChangeAspect="1" noChangeArrowheads="1"/>
            </p:cNvPicPr>
            <p:nvPr/>
          </p:nvPicPr>
          <p:blipFill>
            <a:blip r:embed="rId5" cstate="print"/>
            <a:srcRect l="7326" t="40659" r="28205" b="38932"/>
            <a:stretch>
              <a:fillRect/>
            </a:stretch>
          </p:blipFill>
          <p:spPr bwMode="auto">
            <a:xfrm>
              <a:off x="4500561" y="4643446"/>
              <a:ext cx="3272663" cy="1571636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1792098" y="5923150"/>
              <a:ext cx="27339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3578842" y="5993794"/>
              <a:ext cx="27339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 flipH="1" flipV="1">
              <a:off x="6936428" y="5993794"/>
              <a:ext cx="27339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5400000" flipH="1" flipV="1">
              <a:off x="5007602" y="5993794"/>
              <a:ext cx="27339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643998" cy="85728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DIAGNOSIS-</a:t>
            </a:r>
            <a:br>
              <a:rPr lang="en-US" sz="2400" dirty="0" smtClean="0"/>
            </a:br>
            <a:r>
              <a:rPr lang="en-US" sz="2400" dirty="0" smtClean="0"/>
              <a:t>BILATERAL DUANES RETRACTION SYNDROME TYPE 1</a:t>
            </a:r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57356" y="4714884"/>
            <a:ext cx="514353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ESOTROPIA IN PRIMARY GAZE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EQUAL PRIMARY AND SECONDARY DEVIATION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BILATERAL RESTRICTED ABDUCTION  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BILATERAL MILDLY DEFECTIVE ADDUCTION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GLOBE RETRACTION ON ADDUCTION</a:t>
            </a:r>
            <a:endParaRPr lang="en-IN" dirty="0"/>
          </a:p>
        </p:txBody>
      </p:sp>
      <p:grpSp>
        <p:nvGrpSpPr>
          <p:cNvPr id="21" name="Group 20"/>
          <p:cNvGrpSpPr/>
          <p:nvPr/>
        </p:nvGrpSpPr>
        <p:grpSpPr>
          <a:xfrm>
            <a:off x="1643042" y="1214422"/>
            <a:ext cx="5715040" cy="3429024"/>
            <a:chOff x="2285984" y="1357298"/>
            <a:chExt cx="6456208" cy="3302898"/>
          </a:xfrm>
        </p:grpSpPr>
        <p:pic>
          <p:nvPicPr>
            <p:cNvPr id="1027" name="Picture 3" descr="C:\Users\Dell\Desktop\New Squint folders\DRS\20200210_120854.jpg"/>
            <p:cNvPicPr>
              <a:picLocks noChangeAspect="1" noChangeArrowheads="1"/>
            </p:cNvPicPr>
            <p:nvPr/>
          </p:nvPicPr>
          <p:blipFill>
            <a:blip r:embed="rId2" cstate="print"/>
            <a:srcRect l="24306" t="29091" r="30157" b="50782"/>
            <a:stretch>
              <a:fillRect/>
            </a:stretch>
          </p:blipFill>
          <p:spPr bwMode="auto">
            <a:xfrm>
              <a:off x="2285984" y="1361058"/>
              <a:ext cx="2643206" cy="155770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28" name="Picture 4" descr="C:\Users\Dell\Desktop\New Squint folders\DRS\20200210_120850.jpg"/>
            <p:cNvPicPr>
              <a:picLocks noChangeAspect="1" noChangeArrowheads="1"/>
            </p:cNvPicPr>
            <p:nvPr/>
          </p:nvPicPr>
          <p:blipFill>
            <a:blip r:embed="rId3" cstate="print"/>
            <a:srcRect l="26338" t="27161" r="25925" b="50617"/>
            <a:stretch>
              <a:fillRect/>
            </a:stretch>
          </p:blipFill>
          <p:spPr bwMode="auto">
            <a:xfrm>
              <a:off x="2285984" y="3004132"/>
              <a:ext cx="2643206" cy="164061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29" name="Picture 5" descr="C:\Users\Dell\Desktop\New Squint folders\DRS\20200210_120901.jpg"/>
            <p:cNvPicPr>
              <a:picLocks noChangeAspect="1" noChangeArrowheads="1"/>
            </p:cNvPicPr>
            <p:nvPr/>
          </p:nvPicPr>
          <p:blipFill>
            <a:blip r:embed="rId4" cstate="print"/>
            <a:srcRect l="5704" t="27092" r="22051" b="50094"/>
            <a:stretch>
              <a:fillRect/>
            </a:stretch>
          </p:blipFill>
          <p:spPr bwMode="auto">
            <a:xfrm>
              <a:off x="5000627" y="1357298"/>
              <a:ext cx="3741565" cy="15753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30" name="Picture 6" descr="C:\Users\Dell\Desktop\New Squint folders\DRS\20200210_120908.jpg"/>
            <p:cNvPicPr>
              <a:picLocks noChangeAspect="1" noChangeArrowheads="1"/>
            </p:cNvPicPr>
            <p:nvPr/>
          </p:nvPicPr>
          <p:blipFill>
            <a:blip r:embed="rId5" cstate="print"/>
            <a:srcRect l="7326" t="40659" r="28205" b="37363"/>
            <a:stretch>
              <a:fillRect/>
            </a:stretch>
          </p:blipFill>
          <p:spPr bwMode="auto">
            <a:xfrm>
              <a:off x="5000628" y="2971662"/>
              <a:ext cx="3714776" cy="168853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4036215" y="2607463"/>
              <a:ext cx="285752" cy="7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2893207" y="4179099"/>
              <a:ext cx="285752" cy="7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7965305" y="2678901"/>
              <a:ext cx="285752" cy="7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6200000" flipV="1">
              <a:off x="5464975" y="4179099"/>
              <a:ext cx="285752" cy="2143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SURGICAL PROCEDURE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2071678"/>
            <a:ext cx="850112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INTRAOPERATIVE FDT POSITIVE FOR MEDIAL RECTUS (L&gt;R)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RE MEDIAL RECTUS RECESSION – 4.0 MM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L</a:t>
            </a:r>
            <a:r>
              <a:rPr lang="en-US" sz="2400" dirty="0" smtClean="0"/>
              <a:t>E MEDIAL RECTUS RECESSION – 6.0 MM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REPEAT FDT NEGATIVE FOR MEDIAL RECTUS  AFTER RECESSION</a:t>
            </a:r>
            <a:endParaRPr lang="en-IN" sz="2400" dirty="0" smtClean="0"/>
          </a:p>
          <a:p>
            <a:endParaRPr lang="en-IN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28600"/>
            <a:ext cx="857256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- POSTOPERATIVE PHOTOGRAPHS  </a:t>
            </a:r>
            <a:endParaRPr lang="en-IN" dirty="0"/>
          </a:p>
        </p:txBody>
      </p:sp>
      <p:pic>
        <p:nvPicPr>
          <p:cNvPr id="2050" name="Picture 2" descr="C:\Users\Dell\Desktop\New Squint folders\DRS\20200212_084333.jpg"/>
          <p:cNvPicPr>
            <a:picLocks noChangeAspect="1" noChangeArrowheads="1"/>
          </p:cNvPicPr>
          <p:nvPr/>
        </p:nvPicPr>
        <p:blipFill>
          <a:blip r:embed="rId2" cstate="print"/>
          <a:srcRect l="20974" t="17978" r="25094" b="19101"/>
          <a:stretch>
            <a:fillRect/>
          </a:stretch>
        </p:blipFill>
        <p:spPr bwMode="auto">
          <a:xfrm>
            <a:off x="214282" y="1500174"/>
            <a:ext cx="2388070" cy="3714776"/>
          </a:xfrm>
          <a:prstGeom prst="rect">
            <a:avLst/>
          </a:prstGeom>
          <a:noFill/>
        </p:spPr>
      </p:pic>
      <p:pic>
        <p:nvPicPr>
          <p:cNvPr id="2051" name="Picture 3" descr="C:\Users\Dell\Desktop\New Squint folders\DRS\20200215_174809.jpg"/>
          <p:cNvPicPr>
            <a:picLocks noChangeAspect="1" noChangeArrowheads="1"/>
          </p:cNvPicPr>
          <p:nvPr/>
        </p:nvPicPr>
        <p:blipFill>
          <a:blip r:embed="rId3" cstate="print"/>
          <a:srcRect l="28180" t="34323" r="37814" b="40594"/>
          <a:stretch>
            <a:fillRect/>
          </a:stretch>
        </p:blipFill>
        <p:spPr bwMode="auto">
          <a:xfrm>
            <a:off x="2643174" y="2571744"/>
            <a:ext cx="3357586" cy="1857388"/>
          </a:xfrm>
          <a:prstGeom prst="rect">
            <a:avLst/>
          </a:prstGeom>
          <a:noFill/>
        </p:spPr>
      </p:pic>
      <p:pic>
        <p:nvPicPr>
          <p:cNvPr id="2052" name="Picture 4" descr="C:\Users\Dell\Desktop\New Squint folders\DRS\20200215_174950.jpg"/>
          <p:cNvPicPr>
            <a:picLocks noChangeAspect="1" noChangeArrowheads="1"/>
          </p:cNvPicPr>
          <p:nvPr/>
        </p:nvPicPr>
        <p:blipFill>
          <a:blip r:embed="rId4" cstate="print"/>
          <a:srcRect l="24373" t="37634" r="32617" b="43011"/>
          <a:stretch>
            <a:fillRect/>
          </a:stretch>
        </p:blipFill>
        <p:spPr bwMode="auto">
          <a:xfrm>
            <a:off x="6072198" y="1571612"/>
            <a:ext cx="2857520" cy="1714512"/>
          </a:xfrm>
          <a:prstGeom prst="rect">
            <a:avLst/>
          </a:prstGeom>
          <a:noFill/>
        </p:spPr>
      </p:pic>
      <p:pic>
        <p:nvPicPr>
          <p:cNvPr id="2053" name="Picture 5" descr="C:\Users\Dell\Desktop\New Squint folders\DRS\20200215_174946.jpg"/>
          <p:cNvPicPr>
            <a:picLocks noChangeAspect="1" noChangeArrowheads="1"/>
          </p:cNvPicPr>
          <p:nvPr/>
        </p:nvPicPr>
        <p:blipFill>
          <a:blip r:embed="rId5" cstate="print"/>
          <a:srcRect l="25000" t="35096" r="28846" b="43269"/>
          <a:stretch>
            <a:fillRect/>
          </a:stretch>
        </p:blipFill>
        <p:spPr bwMode="auto">
          <a:xfrm>
            <a:off x="6072198" y="3357562"/>
            <a:ext cx="2857520" cy="17859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928794" y="5286388"/>
            <a:ext cx="550072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 smtClean="0"/>
              <a:t>IMPROVEMENT IN HEAD POSTURE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/>
              <a:t>ORTHOTROPIA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/>
              <a:t>IMROVEMENT IN PALPEBRAL FISSURE  WIDTH</a:t>
            </a:r>
            <a:endParaRPr lang="en-IN" sz="2000" dirty="0"/>
          </a:p>
        </p:txBody>
      </p:sp>
      <p:sp>
        <p:nvSpPr>
          <p:cNvPr id="8" name="Oval 7"/>
          <p:cNvSpPr/>
          <p:nvPr/>
        </p:nvSpPr>
        <p:spPr>
          <a:xfrm>
            <a:off x="642910" y="3500438"/>
            <a:ext cx="1285884" cy="13573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DISCUSSION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1285860"/>
            <a:ext cx="857256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2400" dirty="0" smtClean="0"/>
              <a:t>Incidence of bilateral DRS – 10% to 24%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In bilateral DRS most common presentation is Type 1</a:t>
            </a:r>
            <a:endParaRPr lang="en-IN" sz="2400" dirty="0"/>
          </a:p>
          <a:p>
            <a:pPr>
              <a:buFont typeface="Wingdings" pitchFamily="2" charset="2"/>
              <a:buChar char="§"/>
            </a:pPr>
            <a:r>
              <a:rPr lang="en-IN" sz="2400" dirty="0" smtClean="0"/>
              <a:t>The surgical techniques used in </a:t>
            </a:r>
            <a:r>
              <a:rPr lang="en-IN" sz="2400" dirty="0" err="1" smtClean="0"/>
              <a:t>eso</a:t>
            </a:r>
            <a:r>
              <a:rPr lang="en-IN" sz="2400" dirty="0" smtClean="0"/>
              <a:t> DRS – 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 VRT or SRT ≤ 12-14 PD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Unilateral MR recession  ≤ 20 PD</a:t>
            </a:r>
          </a:p>
          <a:p>
            <a:pPr>
              <a:buFont typeface="Wingdings" pitchFamily="2" charset="2"/>
              <a:buChar char="q"/>
            </a:pPr>
            <a:r>
              <a:rPr lang="en-IN" sz="2400" dirty="0" smtClean="0"/>
              <a:t>Bilateral MR recession  &gt; 20 PD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MR recession + LR resection in the absence of globe retraction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Combined MR recession + VRT to improve abduction</a:t>
            </a:r>
            <a:endParaRPr lang="en-IN" sz="2400" dirty="0" smtClean="0"/>
          </a:p>
          <a:p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00100" y="4786322"/>
            <a:ext cx="7000924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Forced</a:t>
            </a:r>
            <a:r>
              <a:rPr lang="en-US" sz="2800" dirty="0" smtClean="0"/>
              <a:t> </a:t>
            </a:r>
            <a:r>
              <a:rPr lang="en-US" sz="2400" dirty="0" err="1" smtClean="0"/>
              <a:t>Duction</a:t>
            </a:r>
            <a:r>
              <a:rPr lang="en-US" sz="2400" dirty="0" smtClean="0"/>
              <a:t> Tests play an important role in DRS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Amount of medial rectus recession can be adjusted </a:t>
            </a:r>
            <a:r>
              <a:rPr lang="en-US" sz="2400" dirty="0" err="1" smtClean="0"/>
              <a:t>intraoperatively</a:t>
            </a:r>
            <a:r>
              <a:rPr lang="en-US" sz="2400" dirty="0" smtClean="0"/>
              <a:t> depending on FDT</a:t>
            </a:r>
            <a:endParaRPr lang="en-IN" sz="2400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57158" y="1571612"/>
            <a:ext cx="8429684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r>
              <a:rPr lang="en-IN" dirty="0" err="1" smtClean="0"/>
              <a:t>Kekunnaya</a:t>
            </a:r>
            <a:r>
              <a:rPr lang="en-IN" dirty="0" smtClean="0"/>
              <a:t> </a:t>
            </a:r>
            <a:r>
              <a:rPr lang="en-IN" dirty="0"/>
              <a:t>R, </a:t>
            </a:r>
            <a:r>
              <a:rPr lang="en-IN" dirty="0" err="1"/>
              <a:t>Negalur</a:t>
            </a:r>
            <a:r>
              <a:rPr lang="en-IN" dirty="0"/>
              <a:t> M. Duane retraction syndrome: causes, effects and management strategies. </a:t>
            </a:r>
            <a:r>
              <a:rPr lang="en-IN" i="1" dirty="0" err="1"/>
              <a:t>Clin</a:t>
            </a:r>
            <a:r>
              <a:rPr lang="en-IN" i="1" dirty="0"/>
              <a:t> </a:t>
            </a:r>
            <a:r>
              <a:rPr lang="en-IN" i="1" dirty="0" err="1"/>
              <a:t>Ophthalmol</a:t>
            </a:r>
            <a:r>
              <a:rPr lang="en-IN" dirty="0"/>
              <a:t>. 2017;11:1917-1930</a:t>
            </a:r>
            <a:r>
              <a:rPr lang="en-IN" dirty="0" smtClean="0"/>
              <a:t>.</a:t>
            </a:r>
          </a:p>
          <a:p>
            <a:pPr marL="342900" indent="-342900">
              <a:buAutoNum type="arabicPeriod"/>
            </a:pPr>
            <a:r>
              <a:rPr lang="en-IN" dirty="0"/>
              <a:t>Duane A. Congenital deficiency of abduction associated with impairment of adduction, retraction movements, contraction of the </a:t>
            </a:r>
            <a:r>
              <a:rPr lang="en-IN" dirty="0" err="1"/>
              <a:t>palpebral</a:t>
            </a:r>
            <a:r>
              <a:rPr lang="en-IN" dirty="0"/>
              <a:t> fissure and oblique movements of the eye. Arch </a:t>
            </a:r>
            <a:r>
              <a:rPr lang="en-IN" dirty="0" err="1"/>
              <a:t>Ophthalmol</a:t>
            </a:r>
            <a:r>
              <a:rPr lang="en-IN" dirty="0"/>
              <a:t>. 1996;114(10):1255–1256</a:t>
            </a:r>
            <a:r>
              <a:rPr lang="en-IN" dirty="0" smtClean="0"/>
              <a:t>.</a:t>
            </a:r>
          </a:p>
          <a:p>
            <a:pPr marL="342900" indent="-342900">
              <a:buAutoNum type="arabicPeriod"/>
            </a:pPr>
            <a:r>
              <a:rPr lang="en-IN" dirty="0" err="1"/>
              <a:t>DeRespinis</a:t>
            </a:r>
            <a:r>
              <a:rPr lang="en-IN" dirty="0"/>
              <a:t> P, Caputo A, Wagner R, </a:t>
            </a:r>
            <a:r>
              <a:rPr lang="en-IN" dirty="0" err="1"/>
              <a:t>Guo</a:t>
            </a:r>
            <a:r>
              <a:rPr lang="en-IN" dirty="0"/>
              <a:t> S. Duane’s retraction syndrome. </a:t>
            </a:r>
            <a:r>
              <a:rPr lang="en-IN" dirty="0" err="1"/>
              <a:t>Surv</a:t>
            </a:r>
            <a:r>
              <a:rPr lang="en-IN" dirty="0"/>
              <a:t> </a:t>
            </a:r>
            <a:r>
              <a:rPr lang="en-IN" dirty="0" err="1"/>
              <a:t>Ophthalmol</a:t>
            </a:r>
            <a:r>
              <a:rPr lang="en-IN" dirty="0"/>
              <a:t>. 1993;38(3):257–288</a:t>
            </a:r>
            <a:r>
              <a:rPr lang="en-IN" dirty="0" smtClean="0"/>
              <a:t>.</a:t>
            </a:r>
          </a:p>
          <a:p>
            <a:pPr marL="342900" indent="-342900">
              <a:buAutoNum type="arabicPeriod"/>
            </a:pPr>
            <a:r>
              <a:rPr lang="de-DE" dirty="0"/>
              <a:t>Turk S. Bemerkungen zu einem Falle von Retraction des Auges. Cbl Pract Augenheilk. 1899;23:14</a:t>
            </a:r>
            <a:r>
              <a:rPr lang="de-DE" dirty="0" smtClean="0"/>
              <a:t>.</a:t>
            </a:r>
          </a:p>
          <a:p>
            <a:pPr marL="342900" indent="-342900">
              <a:buAutoNum type="arabicPeriod"/>
            </a:pPr>
            <a:r>
              <a:rPr lang="en-IN" dirty="0" err="1"/>
              <a:t>Zauberman</a:t>
            </a:r>
            <a:r>
              <a:rPr lang="en-IN" dirty="0"/>
              <a:t> H, </a:t>
            </a:r>
            <a:r>
              <a:rPr lang="en-IN" dirty="0" err="1"/>
              <a:t>Magora</a:t>
            </a:r>
            <a:r>
              <a:rPr lang="en-IN" dirty="0"/>
              <a:t> A, Chaco J. An </a:t>
            </a:r>
            <a:r>
              <a:rPr lang="en-IN" dirty="0" err="1"/>
              <a:t>electromyographic</a:t>
            </a:r>
            <a:r>
              <a:rPr lang="en-IN" dirty="0"/>
              <a:t> evaluation of the retraction syndrome. Am J </a:t>
            </a:r>
            <a:r>
              <a:rPr lang="en-IN" dirty="0" err="1"/>
              <a:t>Ophthalmol</a:t>
            </a:r>
            <a:r>
              <a:rPr lang="en-IN" dirty="0"/>
              <a:t>. 1967;64(6):1103–1108</a:t>
            </a:r>
            <a:r>
              <a:rPr lang="en-IN" dirty="0" smtClean="0"/>
              <a:t>.</a:t>
            </a:r>
          </a:p>
          <a:p>
            <a:pPr marL="342900" indent="-342900">
              <a:buAutoNum type="arabicPeriod"/>
            </a:pPr>
            <a:r>
              <a:rPr lang="en-IN" dirty="0" err="1"/>
              <a:t>Gurwoods</a:t>
            </a:r>
            <a:r>
              <a:rPr lang="en-IN" dirty="0"/>
              <a:t> AS, </a:t>
            </a:r>
            <a:r>
              <a:rPr lang="en-IN" dirty="0" err="1"/>
              <a:t>Terrigno</a:t>
            </a:r>
            <a:r>
              <a:rPr lang="en-IN" dirty="0"/>
              <a:t> CA. Duane’s retraction syndrome: literature review. Optometry. 2000;71(11):722–776.</a:t>
            </a:r>
            <a:endParaRPr lang="en-IN" dirty="0" smtClean="0"/>
          </a:p>
          <a:p>
            <a:pPr marL="342900" indent="-342900">
              <a:buAutoNum type="arabicPeriod"/>
            </a:pP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IN" dirty="0"/>
          </a:p>
        </p:txBody>
      </p:sp>
      <p:pic>
        <p:nvPicPr>
          <p:cNvPr id="3074" name="Picture 2" descr="C:\Users\Dell\Desktop\Publication\Picture4.png"/>
          <p:cNvPicPr>
            <a:picLocks noChangeAspect="1" noChangeArrowheads="1"/>
          </p:cNvPicPr>
          <p:nvPr/>
        </p:nvPicPr>
        <p:blipFill>
          <a:blip r:embed="rId2"/>
          <a:srcRect b="10239"/>
          <a:stretch>
            <a:fillRect/>
          </a:stretch>
        </p:blipFill>
        <p:spPr bwMode="auto">
          <a:xfrm>
            <a:off x="2571736" y="1214422"/>
            <a:ext cx="4196236" cy="5010185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1758</TotalTime>
  <Words>306</Words>
  <Application>Microsoft Office PowerPoint</Application>
  <PresentationFormat>On-screen Show (4:3)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Bookman Old Style</vt:lpstr>
      <vt:lpstr>Gill Sans MT</vt:lpstr>
      <vt:lpstr>Wingdings</vt:lpstr>
      <vt:lpstr>Wingdings 3</vt:lpstr>
      <vt:lpstr>Origin</vt:lpstr>
      <vt:lpstr>Asymmetric medial rectus recession in Bilateral esotropic Duanes Retraction Syndrome  </vt:lpstr>
      <vt:lpstr>CLINICAL PRESENTATION</vt:lpstr>
      <vt:lpstr>PowerPoint Presentation</vt:lpstr>
      <vt:lpstr>DIAGNOSIS- BILATERAL DUANES RETRACTION SYNDROME TYPE 1</vt:lpstr>
      <vt:lpstr>SURGICAL PROCEDURE</vt:lpstr>
      <vt:lpstr>RESULTS - POSTOPERATIVE PHOTOGRAPHS  </vt:lpstr>
      <vt:lpstr>DISCUSSION</vt:lpstr>
      <vt:lpstr>REFERENCES</vt:lpstr>
      <vt:lpstr>THANK YOU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medial rectus recession in Bilateral esotropic Duanes Syndrome</dc:title>
  <dc:creator>Dell</dc:creator>
  <cp:lastModifiedBy>Microsoft account</cp:lastModifiedBy>
  <cp:revision>37</cp:revision>
  <dcterms:created xsi:type="dcterms:W3CDTF">2020-12-02T04:38:36Z</dcterms:created>
  <dcterms:modified xsi:type="dcterms:W3CDTF">2020-12-08T13:20:02Z</dcterms:modified>
</cp:coreProperties>
</file>